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5" r:id="rId5"/>
    <p:sldId id="266" r:id="rId6"/>
    <p:sldId id="267" r:id="rId7"/>
    <p:sldId id="263" r:id="rId8"/>
    <p:sldId id="264" r:id="rId9"/>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80" d="100"/>
          <a:sy n="80" d="100"/>
        </p:scale>
        <p:origin x="-1002"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3497" tIns="46749" rIns="93497" bIns="46749" rtlCol="0"/>
          <a:lstStyle>
            <a:lvl1pPr algn="l">
              <a:defRPr sz="1200"/>
            </a:lvl1pPr>
          </a:lstStyle>
          <a:p>
            <a:endParaRPr lang="en-IN"/>
          </a:p>
        </p:txBody>
      </p:sp>
      <p:sp>
        <p:nvSpPr>
          <p:cNvPr id="3" name="Date Placeholder 2"/>
          <p:cNvSpPr>
            <a:spLocks noGrp="1"/>
          </p:cNvSpPr>
          <p:nvPr>
            <p:ph type="dt" idx="1"/>
          </p:nvPr>
        </p:nvSpPr>
        <p:spPr>
          <a:xfrm>
            <a:off x="3884613" y="0"/>
            <a:ext cx="2971800" cy="497364"/>
          </a:xfrm>
          <a:prstGeom prst="rect">
            <a:avLst/>
          </a:prstGeom>
        </p:spPr>
        <p:txBody>
          <a:bodyPr vert="horz" lIns="93497" tIns="46749" rIns="93497" bIns="46749" rtlCol="0"/>
          <a:lstStyle>
            <a:lvl1pPr algn="r">
              <a:defRPr sz="1200"/>
            </a:lvl1pPr>
          </a:lstStyle>
          <a:p>
            <a:fld id="{971CFE57-6C2F-4BCB-8554-4C0842F31EF9}" type="datetimeFigureOut">
              <a:rPr lang="en-US" smtClean="0"/>
              <a:pPr/>
              <a:t>10/4/2019</a:t>
            </a:fld>
            <a:endParaRPr lang="en-IN"/>
          </a:p>
        </p:txBody>
      </p:sp>
      <p:sp>
        <p:nvSpPr>
          <p:cNvPr id="4" name="Slide Image Placeholder 3"/>
          <p:cNvSpPr>
            <a:spLocks noGrp="1" noRot="1" noChangeAspect="1"/>
          </p:cNvSpPr>
          <p:nvPr>
            <p:ph type="sldImg" idx="2"/>
          </p:nvPr>
        </p:nvSpPr>
        <p:spPr>
          <a:xfrm>
            <a:off x="942975" y="746125"/>
            <a:ext cx="4973638" cy="3730625"/>
          </a:xfrm>
          <a:prstGeom prst="rect">
            <a:avLst/>
          </a:prstGeom>
          <a:noFill/>
          <a:ln w="12700">
            <a:solidFill>
              <a:prstClr val="black"/>
            </a:solidFill>
          </a:ln>
        </p:spPr>
        <p:txBody>
          <a:bodyPr vert="horz" lIns="93497" tIns="46749" rIns="93497" bIns="46749" rtlCol="0" anchor="ctr"/>
          <a:lstStyle/>
          <a:p>
            <a:endParaRPr lang="en-IN"/>
          </a:p>
        </p:txBody>
      </p:sp>
      <p:sp>
        <p:nvSpPr>
          <p:cNvPr id="5" name="Notes Placeholder 4"/>
          <p:cNvSpPr>
            <a:spLocks noGrp="1"/>
          </p:cNvSpPr>
          <p:nvPr>
            <p:ph type="body" sz="quarter" idx="3"/>
          </p:nvPr>
        </p:nvSpPr>
        <p:spPr>
          <a:xfrm>
            <a:off x="685800" y="4724957"/>
            <a:ext cx="5486400" cy="4476274"/>
          </a:xfrm>
          <a:prstGeom prst="rect">
            <a:avLst/>
          </a:prstGeom>
        </p:spPr>
        <p:txBody>
          <a:bodyPr vert="horz" lIns="93497" tIns="46749" rIns="93497" bIns="4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48185"/>
            <a:ext cx="2971800" cy="497364"/>
          </a:xfrm>
          <a:prstGeom prst="rect">
            <a:avLst/>
          </a:prstGeom>
        </p:spPr>
        <p:txBody>
          <a:bodyPr vert="horz" lIns="93497" tIns="46749" rIns="93497" bIns="46749"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3497" tIns="46749" rIns="93497" bIns="46749" rtlCol="0" anchor="b"/>
          <a:lstStyle>
            <a:lvl1pPr algn="r">
              <a:defRPr sz="1200"/>
            </a:lvl1pPr>
          </a:lstStyle>
          <a:p>
            <a:fld id="{36E7E024-6E48-49B0-9D9F-D74326142701}" type="slidenum">
              <a:rPr lang="en-IN" smtClean="0"/>
              <a:pPr/>
              <a:t>‹#›</a:t>
            </a:fld>
            <a:endParaRPr lang="en-IN"/>
          </a:p>
        </p:txBody>
      </p:sp>
    </p:spTree>
    <p:extLst>
      <p:ext uri="{BB962C8B-B14F-4D97-AF65-F5344CB8AC3E}">
        <p14:creationId xmlns:p14="http://schemas.microsoft.com/office/powerpoint/2010/main" xmlns="" val="3070639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6E7E024-6E48-49B0-9D9F-D74326142701}"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6E7E024-6E48-49B0-9D9F-D74326142701}" type="slidenum">
              <a:rPr lang="en-IN" smtClean="0"/>
              <a:pPr/>
              <a:t>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51D0703-1355-47E1-B5EB-D76F22D58802}" type="datetimeFigureOut">
              <a:rPr lang="en-US" smtClean="0"/>
              <a:pPr/>
              <a:t>10/4/2019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6F162A-ED71-4BBA-888E-F4C2BB20506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51D0703-1355-47E1-B5EB-D76F22D58802}" type="datetimeFigureOut">
              <a:rPr lang="en-US" smtClean="0"/>
              <a:pPr/>
              <a:t>10/4/2019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6F162A-ED71-4BBA-888E-F4C2BB20506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51D0703-1355-47E1-B5EB-D76F22D58802}" type="datetimeFigureOut">
              <a:rPr lang="en-US" smtClean="0"/>
              <a:pPr/>
              <a:t>10/4/2019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6F162A-ED71-4BBA-888E-F4C2BB20506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51D0703-1355-47E1-B5EB-D76F22D58802}" type="datetimeFigureOut">
              <a:rPr lang="en-US" smtClean="0"/>
              <a:pPr/>
              <a:t>10/4/2019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6F162A-ED71-4BBA-888E-F4C2BB20506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1D0703-1355-47E1-B5EB-D76F22D58802}" type="datetimeFigureOut">
              <a:rPr lang="en-US" smtClean="0"/>
              <a:pPr/>
              <a:t>10/4/2019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6F162A-ED71-4BBA-888E-F4C2BB20506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51D0703-1355-47E1-B5EB-D76F22D58802}" type="datetimeFigureOut">
              <a:rPr lang="en-US" smtClean="0"/>
              <a:pPr/>
              <a:t>10/4/2019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36F162A-ED71-4BBA-888E-F4C2BB20506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51D0703-1355-47E1-B5EB-D76F22D58802}" type="datetimeFigureOut">
              <a:rPr lang="en-US" smtClean="0"/>
              <a:pPr/>
              <a:t>10/4/2019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36F162A-ED71-4BBA-888E-F4C2BB20506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51D0703-1355-47E1-B5EB-D76F22D58802}" type="datetimeFigureOut">
              <a:rPr lang="en-US" smtClean="0"/>
              <a:pPr/>
              <a:t>10/4/2019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36F162A-ED71-4BBA-888E-F4C2BB20506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D0703-1355-47E1-B5EB-D76F22D58802}" type="datetimeFigureOut">
              <a:rPr lang="en-US" smtClean="0"/>
              <a:pPr/>
              <a:t>10/4/2019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36F162A-ED71-4BBA-888E-F4C2BB20506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D0703-1355-47E1-B5EB-D76F22D58802}" type="datetimeFigureOut">
              <a:rPr lang="en-US" smtClean="0"/>
              <a:pPr/>
              <a:t>10/4/2019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36F162A-ED71-4BBA-888E-F4C2BB20506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D0703-1355-47E1-B5EB-D76F22D58802}" type="datetimeFigureOut">
              <a:rPr lang="en-US" smtClean="0"/>
              <a:pPr/>
              <a:t>10/4/2019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36F162A-ED71-4BBA-888E-F4C2BB20506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D0703-1355-47E1-B5EB-D76F22D58802}" type="datetimeFigureOut">
              <a:rPr lang="en-US" smtClean="0"/>
              <a:pPr/>
              <a:t>10/4/2019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F162A-ED71-4BBA-888E-F4C2BB20506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523999"/>
          </a:xfrm>
        </p:spPr>
        <p:txBody>
          <a:bodyPr>
            <a:normAutofit fontScale="90000"/>
          </a:bodyPr>
          <a:lstStyle/>
          <a:p>
            <a:r>
              <a:rPr lang="en-US" b="1" u="sng" dirty="0" smtClean="0"/>
              <a:t/>
            </a:r>
            <a:br>
              <a:rPr lang="en-US" b="1" u="sng" dirty="0" smtClean="0"/>
            </a:br>
            <a:r>
              <a:rPr lang="en-US" sz="3600" b="1" u="sng" dirty="0" smtClean="0"/>
              <a:t>FUNCTIONING </a:t>
            </a:r>
            <a:r>
              <a:rPr lang="en-US" sz="3600" b="1" u="sng" dirty="0"/>
              <a:t>OF </a:t>
            </a:r>
            <a:r>
              <a:rPr lang="en-US" sz="3600" b="1" u="sng" dirty="0" smtClean="0"/>
              <a:t>INSTITUTIONAL </a:t>
            </a:r>
            <a:br>
              <a:rPr lang="en-US" sz="3600" b="1" u="sng" dirty="0" smtClean="0"/>
            </a:br>
            <a:r>
              <a:rPr lang="en-US" sz="3600" b="1" u="sng" dirty="0" smtClean="0"/>
              <a:t>ALLOTMENT </a:t>
            </a:r>
            <a:r>
              <a:rPr lang="en-US" sz="3600" b="1" u="sng" dirty="0"/>
              <a:t>LAND BRANCH </a:t>
            </a:r>
            <a:r>
              <a:rPr lang="en-IN" sz="3100" b="1" dirty="0"/>
              <a:t/>
            </a:r>
            <a:br>
              <a:rPr lang="en-IN" sz="3100" b="1" dirty="0"/>
            </a:br>
            <a:endParaRPr lang="en-IN" dirty="0"/>
          </a:p>
        </p:txBody>
      </p:sp>
      <p:sp>
        <p:nvSpPr>
          <p:cNvPr id="3" name="Subtitle 2"/>
          <p:cNvSpPr>
            <a:spLocks noGrp="1"/>
          </p:cNvSpPr>
          <p:nvPr>
            <p:ph type="subTitle" idx="1"/>
          </p:nvPr>
        </p:nvSpPr>
        <p:spPr>
          <a:xfrm>
            <a:off x="457200" y="1981200"/>
            <a:ext cx="8382000" cy="4419600"/>
          </a:xfrm>
        </p:spPr>
        <p:txBody>
          <a:bodyPr>
            <a:normAutofit/>
          </a:bodyPr>
          <a:lstStyle/>
          <a:p>
            <a:pPr lvl="0" algn="just">
              <a:buFont typeface="Arial" pitchFamily="34" charset="0"/>
              <a:buChar char="•"/>
            </a:pPr>
            <a:r>
              <a:rPr lang="en-US" sz="2200" dirty="0" smtClean="0">
                <a:solidFill>
                  <a:schemeClr val="tx1"/>
                </a:solidFill>
                <a:latin typeface="Arial" pitchFamily="34" charset="0"/>
                <a:cs typeface="Arial" pitchFamily="34" charset="0"/>
              </a:rPr>
              <a:t>The Institutional Allotment Land Branch deals with the cases of allotment of DUSIB land to Government Departments only.  </a:t>
            </a:r>
          </a:p>
          <a:p>
            <a:pPr lvl="0" algn="just">
              <a:buFont typeface="Arial" pitchFamily="34" charset="0"/>
              <a:buChar char="•"/>
            </a:pPr>
            <a:endParaRPr lang="en-IN" sz="2200" b="1" dirty="0" smtClean="0">
              <a:solidFill>
                <a:schemeClr val="tx1"/>
              </a:solidFill>
              <a:latin typeface="Arial" pitchFamily="34" charset="0"/>
              <a:cs typeface="Arial" pitchFamily="34" charset="0"/>
            </a:endParaRPr>
          </a:p>
          <a:p>
            <a:pPr lvl="0" algn="just">
              <a:buFont typeface="Arial" pitchFamily="34" charset="0"/>
              <a:buChar char="•"/>
            </a:pPr>
            <a:r>
              <a:rPr lang="en-US" sz="2200" dirty="0" smtClean="0">
                <a:solidFill>
                  <a:schemeClr val="tx1"/>
                </a:solidFill>
                <a:latin typeface="Arial" pitchFamily="34" charset="0"/>
                <a:cs typeface="Arial" pitchFamily="34" charset="0"/>
              </a:rPr>
              <a:t>As per Section 33(1) of DUSIB Act, Board has the power of allotment of land belonging to DUSIB. </a:t>
            </a:r>
          </a:p>
          <a:p>
            <a:pPr lvl="0" algn="just"/>
            <a:endParaRPr lang="en-IN" sz="2200" b="1" dirty="0" smtClean="0">
              <a:solidFill>
                <a:schemeClr val="tx1"/>
              </a:solidFill>
              <a:latin typeface="Arial" pitchFamily="34" charset="0"/>
              <a:cs typeface="Arial" pitchFamily="34" charset="0"/>
            </a:endParaRPr>
          </a:p>
          <a:p>
            <a:pPr lvl="0" algn="just">
              <a:buFont typeface="Arial" pitchFamily="34" charset="0"/>
              <a:buChar char="•"/>
            </a:pPr>
            <a:r>
              <a:rPr lang="en-US" sz="2200" dirty="0" smtClean="0">
                <a:solidFill>
                  <a:schemeClr val="tx1"/>
                </a:solidFill>
                <a:latin typeface="Arial" pitchFamily="34" charset="0"/>
                <a:cs typeface="Arial" pitchFamily="34" charset="0"/>
              </a:rPr>
              <a:t>All land belonging to DUSIB are </a:t>
            </a:r>
            <a:r>
              <a:rPr lang="en-US" sz="2200" dirty="0" err="1" smtClean="0">
                <a:solidFill>
                  <a:schemeClr val="tx1"/>
                </a:solidFill>
                <a:latin typeface="Arial" pitchFamily="34" charset="0"/>
                <a:cs typeface="Arial" pitchFamily="34" charset="0"/>
              </a:rPr>
              <a:t>Nazul</a:t>
            </a:r>
            <a:r>
              <a:rPr lang="en-US" sz="2200" dirty="0" smtClean="0">
                <a:solidFill>
                  <a:schemeClr val="tx1"/>
                </a:solidFill>
                <a:latin typeface="Arial" pitchFamily="34" charset="0"/>
                <a:cs typeface="Arial" pitchFamily="34" charset="0"/>
              </a:rPr>
              <a:t> Lands and the </a:t>
            </a:r>
            <a:r>
              <a:rPr lang="en-US" sz="2200" dirty="0" err="1" smtClean="0">
                <a:solidFill>
                  <a:schemeClr val="tx1"/>
                </a:solidFill>
                <a:latin typeface="Arial" pitchFamily="34" charset="0"/>
                <a:cs typeface="Arial" pitchFamily="34" charset="0"/>
              </a:rPr>
              <a:t>Hon’ble</a:t>
            </a:r>
            <a:r>
              <a:rPr lang="en-US" sz="2200" dirty="0" smtClean="0">
                <a:solidFill>
                  <a:schemeClr val="tx1"/>
                </a:solidFill>
                <a:latin typeface="Arial" pitchFamily="34" charset="0"/>
                <a:cs typeface="Arial" pitchFamily="34" charset="0"/>
              </a:rPr>
              <a:t> LG of Delhi is the Competent Authority for allotment of </a:t>
            </a:r>
            <a:r>
              <a:rPr lang="en-US" sz="2200" dirty="0" err="1" smtClean="0">
                <a:solidFill>
                  <a:schemeClr val="tx1"/>
                </a:solidFill>
                <a:latin typeface="Arial" pitchFamily="34" charset="0"/>
                <a:cs typeface="Arial" pitchFamily="34" charset="0"/>
              </a:rPr>
              <a:t>Nazul</a:t>
            </a:r>
            <a:r>
              <a:rPr lang="en-US" sz="2200" dirty="0" smtClean="0">
                <a:solidFill>
                  <a:schemeClr val="tx1"/>
                </a:solidFill>
                <a:latin typeface="Arial" pitchFamily="34" charset="0"/>
                <a:cs typeface="Arial" pitchFamily="34" charset="0"/>
              </a:rPr>
              <a:t> Lands under </a:t>
            </a:r>
            <a:r>
              <a:rPr lang="en-US" sz="2200" dirty="0" err="1" smtClean="0">
                <a:solidFill>
                  <a:schemeClr val="tx1"/>
                </a:solidFill>
                <a:latin typeface="Arial" pitchFamily="34" charset="0"/>
                <a:cs typeface="Arial" pitchFamily="34" charset="0"/>
              </a:rPr>
              <a:t>Nazul</a:t>
            </a:r>
            <a:r>
              <a:rPr lang="en-US" sz="2200" dirty="0" smtClean="0">
                <a:solidFill>
                  <a:schemeClr val="tx1"/>
                </a:solidFill>
                <a:latin typeface="Arial" pitchFamily="34" charset="0"/>
                <a:cs typeface="Arial" pitchFamily="34" charset="0"/>
              </a:rPr>
              <a:t> Land Rules of DDA.</a:t>
            </a:r>
            <a:endParaRPr lang="en-IN" sz="2200" b="1" dirty="0" smtClean="0">
              <a:solidFill>
                <a:schemeClr val="tx1"/>
              </a:solidFill>
              <a:latin typeface="Arial" pitchFamily="34" charset="0"/>
              <a:cs typeface="Arial" pitchFamily="34" charset="0"/>
            </a:endParaRPr>
          </a:p>
          <a:p>
            <a:r>
              <a:rPr lang="en-US" sz="2000" dirty="0" smtClean="0">
                <a:solidFill>
                  <a:schemeClr val="tx1"/>
                </a:solidFill>
                <a:latin typeface="Arial" pitchFamily="34" charset="0"/>
                <a:cs typeface="Arial" pitchFamily="34" charset="0"/>
              </a:rPr>
              <a:t> </a:t>
            </a:r>
            <a:endParaRPr lang="en-IN" sz="2000" b="1" dirty="0" smtClean="0">
              <a:solidFill>
                <a:schemeClr val="tx1"/>
              </a:solidFill>
              <a:latin typeface="Arial" pitchFamily="34" charset="0"/>
              <a:cs typeface="Arial" pitchFamily="34" charset="0"/>
            </a:endParaRPr>
          </a:p>
          <a:p>
            <a:pPr lvl="0" algn="just"/>
            <a:endParaRPr lang="en-IN"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IN" b="1" u="sng" dirty="0" smtClean="0"/>
              <a:t/>
            </a:r>
            <a:br>
              <a:rPr lang="en-IN" b="1" u="sng" dirty="0" smtClean="0"/>
            </a:br>
            <a:r>
              <a:rPr lang="en-US" b="1" u="sng" dirty="0" smtClean="0"/>
              <a:t> </a:t>
            </a:r>
            <a:r>
              <a:rPr lang="en-US" sz="3600" b="1" u="sng" dirty="0" smtClean="0"/>
              <a:t>RATES ON WHICH LAND IS ALLOTTED </a:t>
            </a:r>
            <a:r>
              <a:rPr lang="en-US" dirty="0"/>
              <a:t> </a:t>
            </a:r>
            <a:r>
              <a:rPr lang="en-IN" b="1" dirty="0"/>
              <a:t/>
            </a:r>
            <a:br>
              <a:rPr lang="en-IN" b="1" dirty="0"/>
            </a:br>
            <a:endParaRPr lang="en-IN" dirty="0"/>
          </a:p>
        </p:txBody>
      </p:sp>
      <p:sp>
        <p:nvSpPr>
          <p:cNvPr id="3" name="Content Placeholder 2"/>
          <p:cNvSpPr>
            <a:spLocks noGrp="1"/>
          </p:cNvSpPr>
          <p:nvPr>
            <p:ph idx="1"/>
          </p:nvPr>
        </p:nvSpPr>
        <p:spPr/>
        <p:txBody>
          <a:bodyPr>
            <a:normAutofit/>
          </a:bodyPr>
          <a:lstStyle/>
          <a:p>
            <a:pPr lvl="0" algn="just"/>
            <a:r>
              <a:rPr lang="en-US" sz="2400" dirty="0" smtClean="0">
                <a:latin typeface="Arial" pitchFamily="34" charset="0"/>
                <a:cs typeface="Arial" pitchFamily="34" charset="0"/>
              </a:rPr>
              <a:t>Board decided in 7</a:t>
            </a:r>
            <a:r>
              <a:rPr lang="en-US" sz="2400" baseline="30000" dirty="0" smtClean="0">
                <a:latin typeface="Arial" pitchFamily="34" charset="0"/>
                <a:cs typeface="Arial" pitchFamily="34" charset="0"/>
              </a:rPr>
              <a:t>th</a:t>
            </a:r>
            <a:r>
              <a:rPr lang="en-US" sz="2400" dirty="0" smtClean="0">
                <a:latin typeface="Arial" pitchFamily="34" charset="0"/>
                <a:cs typeface="Arial" pitchFamily="34" charset="0"/>
              </a:rPr>
              <a:t> meeting on 04.07.2012 to allot land to all </a:t>
            </a:r>
            <a:r>
              <a:rPr lang="en-US" sz="2400" dirty="0">
                <a:latin typeface="Arial" pitchFamily="34" charset="0"/>
                <a:cs typeface="Arial" pitchFamily="34" charset="0"/>
              </a:rPr>
              <a:t>Government Departments, on the basis of Circle Rates on Lease basis except GNCTD Schools, where the land will be allotted as per DDA rates</a:t>
            </a:r>
            <a:r>
              <a:rPr lang="en-US" sz="2400" dirty="0" smtClean="0">
                <a:latin typeface="Arial" pitchFamily="34" charset="0"/>
                <a:cs typeface="Arial" pitchFamily="34" charset="0"/>
              </a:rPr>
              <a:t>.</a:t>
            </a:r>
          </a:p>
          <a:p>
            <a:pPr lvl="0" algn="just">
              <a:buNone/>
            </a:pPr>
            <a:endParaRPr lang="en-IN" sz="2400" b="1" dirty="0">
              <a:latin typeface="Arial" pitchFamily="34" charset="0"/>
              <a:cs typeface="Arial" pitchFamily="34" charset="0"/>
            </a:endParaRPr>
          </a:p>
          <a:p>
            <a:pPr lvl="0" algn="just"/>
            <a:r>
              <a:rPr lang="en-US" sz="2400" dirty="0">
                <a:latin typeface="Arial" pitchFamily="34" charset="0"/>
                <a:cs typeface="Arial" pitchFamily="34" charset="0"/>
              </a:rPr>
              <a:t>The loss of revenue incurred therein shall be compensated by the Delhi Government as Grant-in-Aid to </a:t>
            </a:r>
            <a:r>
              <a:rPr lang="en-US" sz="2400" dirty="0" smtClean="0">
                <a:latin typeface="Arial" pitchFamily="34" charset="0"/>
                <a:cs typeface="Arial" pitchFamily="34" charset="0"/>
              </a:rPr>
              <a:t>DUSIB under section 28 of DUSIB ACT 2010.</a:t>
            </a:r>
            <a:endParaRPr lang="en-IN" sz="2400" b="1" dirty="0">
              <a:latin typeface="Arial" pitchFamily="34" charset="0"/>
              <a:cs typeface="Arial" pitchFamily="34" charset="0"/>
            </a:endParaRPr>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924800" cy="685800"/>
          </a:xfrm>
        </p:spPr>
        <p:txBody>
          <a:bodyPr>
            <a:normAutofit fontScale="90000"/>
          </a:bodyPr>
          <a:lstStyle/>
          <a:p>
            <a:r>
              <a:rPr lang="en-US" b="1" dirty="0"/>
              <a:t> </a:t>
            </a:r>
            <a:r>
              <a:rPr lang="en-IN" b="1" dirty="0"/>
              <a:t/>
            </a:r>
            <a:br>
              <a:rPr lang="en-IN" b="1" dirty="0"/>
            </a:br>
            <a:r>
              <a:rPr lang="en-US" sz="3600" b="1" u="sng" dirty="0"/>
              <a:t>PROCEDURE OF ALLOTMENT</a:t>
            </a:r>
            <a:r>
              <a:rPr lang="en-IN" sz="3600" b="1" dirty="0"/>
              <a:t/>
            </a:r>
            <a:br>
              <a:rPr lang="en-IN" sz="3600" b="1" dirty="0"/>
            </a:br>
            <a:endParaRPr lang="en-IN" dirty="0"/>
          </a:p>
        </p:txBody>
      </p:sp>
      <p:sp>
        <p:nvSpPr>
          <p:cNvPr id="3" name="Content Placeholder 2"/>
          <p:cNvSpPr>
            <a:spLocks noGrp="1"/>
          </p:cNvSpPr>
          <p:nvPr>
            <p:ph idx="1"/>
          </p:nvPr>
        </p:nvSpPr>
        <p:spPr>
          <a:xfrm>
            <a:off x="685800" y="1066800"/>
            <a:ext cx="8077200" cy="5562600"/>
          </a:xfrm>
        </p:spPr>
        <p:txBody>
          <a:bodyPr>
            <a:noAutofit/>
          </a:bodyPr>
          <a:lstStyle/>
          <a:p>
            <a:pPr lvl="0" algn="just"/>
            <a:r>
              <a:rPr lang="en-US" sz="1800" dirty="0" smtClean="0">
                <a:latin typeface="Arial" pitchFamily="34" charset="0"/>
                <a:cs typeface="Arial" pitchFamily="34" charset="0"/>
              </a:rPr>
              <a:t>On receipt of request from any Govt. Department and after confirmation from the Land Branch its sanctioned land use, available area and  its  measurement obtained from the Town Planning Wing of DUSIB, then the cost of land calculated by the Finance Wing of DUSIB. </a:t>
            </a:r>
            <a:endParaRPr lang="en-IN" sz="1800" b="1" dirty="0" smtClean="0">
              <a:latin typeface="Arial" pitchFamily="34" charset="0"/>
              <a:cs typeface="Arial" pitchFamily="34" charset="0"/>
            </a:endParaRPr>
          </a:p>
          <a:p>
            <a:pPr lvl="0" algn="just"/>
            <a:r>
              <a:rPr lang="en-US" sz="1800" dirty="0" smtClean="0">
                <a:latin typeface="Arial" pitchFamily="34" charset="0"/>
                <a:cs typeface="Arial" pitchFamily="34" charset="0"/>
              </a:rPr>
              <a:t>After completing all the above codal formalities, the department, whose request received in the department, convey the cost and measurement of the DUSIB land, if available, and request to communicate its consent for allotment by DUSIB. </a:t>
            </a:r>
            <a:endParaRPr lang="en-IN" sz="1800" b="1" dirty="0" smtClean="0">
              <a:latin typeface="Arial" pitchFamily="34" charset="0"/>
              <a:cs typeface="Arial" pitchFamily="34" charset="0"/>
            </a:endParaRPr>
          </a:p>
          <a:p>
            <a:pPr lvl="0" algn="just"/>
            <a:r>
              <a:rPr lang="en-US" sz="1800" dirty="0" smtClean="0">
                <a:latin typeface="Arial" pitchFamily="34" charset="0"/>
                <a:cs typeface="Arial" pitchFamily="34" charset="0"/>
              </a:rPr>
              <a:t>After receiving of written consent of the requesting Department, the case placed before the Board for approval subsequently by the Government of Delhi i.e. Hon’ble LG of Delhi through UD Department, GNCTD for final  approval.</a:t>
            </a:r>
          </a:p>
          <a:p>
            <a:pPr lvl="0" algn="just"/>
            <a:r>
              <a:rPr lang="en-US" sz="1800" dirty="0" smtClean="0">
                <a:latin typeface="Arial" pitchFamily="34" charset="0"/>
                <a:cs typeface="Arial" pitchFamily="34" charset="0"/>
              </a:rPr>
              <a:t>After seeking approval of Competent Authority, letter issued to the requesting Department for depositing of payment towards land cost as well as ground rent @2.5%  per annum  provisionally on lease basis  (for 30 years initially)/ license fee as applicable on case to case basis.</a:t>
            </a:r>
          </a:p>
          <a:p>
            <a:pPr lvl="0" algn="just"/>
            <a:r>
              <a:rPr lang="en-US" sz="1800" dirty="0" smtClean="0">
                <a:latin typeface="Arial" pitchFamily="34" charset="0"/>
                <a:cs typeface="Arial" pitchFamily="34" charset="0"/>
              </a:rPr>
              <a:t>On receipt of demanded payment, the  possession of land handed over to the concerned Department through Engineering Wing of DUSIB. </a:t>
            </a:r>
            <a:endParaRPr lang="en-IN" sz="1800" dirty="0" smtClean="0">
              <a:latin typeface="Arial" pitchFamily="34" charset="0"/>
              <a:cs typeface="Arial" pitchFamily="34" charset="0"/>
            </a:endParaRPr>
          </a:p>
          <a:p>
            <a:pPr algn="just">
              <a:buNone/>
            </a:pPr>
            <a:r>
              <a:rPr lang="en-IN" sz="1800" dirty="0" smtClean="0">
                <a:latin typeface="Arial" pitchFamily="34" charset="0"/>
                <a:cs typeface="Arial" pitchFamily="34" charset="0"/>
              </a:rPr>
              <a:t> </a:t>
            </a:r>
          </a:p>
          <a:p>
            <a:pPr>
              <a:buNone/>
            </a:pPr>
            <a:endParaRPr lang="en-IN" sz="1600" b="1" dirty="0"/>
          </a:p>
          <a:p>
            <a:pPr>
              <a:buNone/>
            </a:pPr>
            <a:r>
              <a:rPr lang="en-US" sz="1600" dirty="0"/>
              <a:t> </a:t>
            </a:r>
            <a:endParaRPr lang="en-IN" sz="1600" b="1" dirty="0"/>
          </a:p>
          <a:p>
            <a:pPr>
              <a:buNone/>
            </a:pPr>
            <a:r>
              <a:rPr lang="en-IN" sz="1600" dirty="0"/>
              <a:t> </a:t>
            </a:r>
          </a:p>
          <a:p>
            <a:endParaRPr lang="en-IN"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IN" sz="3200" b="1" u="sng" dirty="0"/>
              <a:t>MAJOR ALLOTMENTS </a:t>
            </a:r>
            <a:r>
              <a:rPr lang="en-IN" sz="3200" b="1" u="sng" dirty="0" smtClean="0"/>
              <a:t>DURING LAST 5 YEARS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167980520"/>
              </p:ext>
            </p:extLst>
          </p:nvPr>
        </p:nvGraphicFramePr>
        <p:xfrm>
          <a:off x="457200" y="1219200"/>
          <a:ext cx="8153400" cy="1112520"/>
        </p:xfrm>
        <a:graphic>
          <a:graphicData uri="http://schemas.openxmlformats.org/drawingml/2006/table">
            <a:tbl>
              <a:tblPr firstRow="1" bandRow="1">
                <a:tableStyleId>{5C22544A-7EE6-4342-B048-85BDC9FD1C3A}</a:tableStyleId>
              </a:tblPr>
              <a:tblGrid>
                <a:gridCol w="2717800"/>
                <a:gridCol w="2717800"/>
                <a:gridCol w="2717800"/>
              </a:tblGrid>
              <a:tr h="370840">
                <a:tc gridSpan="3">
                  <a:txBody>
                    <a:bodyPr/>
                    <a:lstStyle/>
                    <a:p>
                      <a:r>
                        <a:rPr lang="en-US" dirty="0" smtClean="0"/>
                        <a:t>1. Land</a:t>
                      </a:r>
                      <a:r>
                        <a:rPr lang="en-US" baseline="0" dirty="0" smtClean="0"/>
                        <a:t> Allotted to DMRC</a:t>
                      </a:r>
                      <a:endParaRPr lang="en-US" dirty="0"/>
                    </a:p>
                  </a:txBody>
                  <a:tcPr/>
                </a:tc>
                <a:tc hMerge="1">
                  <a:txBody>
                    <a:bodyPr/>
                    <a:lstStyle/>
                    <a:p>
                      <a:endParaRPr lang="en-US"/>
                    </a:p>
                  </a:txBody>
                  <a:tcPr/>
                </a:tc>
                <a:tc hMerge="1">
                  <a:txBody>
                    <a:bodyPr/>
                    <a:lstStyle/>
                    <a:p>
                      <a:endParaRPr lang="en-US" dirty="0"/>
                    </a:p>
                  </a:txBody>
                  <a:tcPr/>
                </a:tc>
              </a:tr>
              <a:tr h="370840">
                <a:tc>
                  <a:txBody>
                    <a:bodyPr/>
                    <a:lstStyle/>
                    <a:p>
                      <a:r>
                        <a:rPr lang="en-US" sz="1300" dirty="0" smtClean="0"/>
                        <a:t>i) 953 sq. </a:t>
                      </a:r>
                      <a:r>
                        <a:rPr lang="en-US" sz="1300" dirty="0" err="1" smtClean="0"/>
                        <a:t>mtr</a:t>
                      </a:r>
                      <a:r>
                        <a:rPr lang="en-US" sz="1300" dirty="0" smtClean="0"/>
                        <a:t>. at</a:t>
                      </a:r>
                      <a:r>
                        <a:rPr lang="en-US" sz="1300" baseline="0" dirty="0" smtClean="0"/>
                        <a:t> GT road </a:t>
                      </a:r>
                      <a:r>
                        <a:rPr lang="en-US" sz="1300" baseline="0" dirty="0" err="1" smtClean="0"/>
                        <a:t>Seelampur</a:t>
                      </a:r>
                      <a:endParaRPr lang="en-US" sz="1300" dirty="0"/>
                    </a:p>
                  </a:txBody>
                  <a:tcPr/>
                </a:tc>
                <a:tc>
                  <a:txBody>
                    <a:bodyPr/>
                    <a:lstStyle/>
                    <a:p>
                      <a:r>
                        <a:rPr lang="en-US" sz="1300" dirty="0" smtClean="0"/>
                        <a:t>ii)</a:t>
                      </a:r>
                      <a:r>
                        <a:rPr lang="en-US" sz="1300" baseline="0" dirty="0" smtClean="0"/>
                        <a:t> 11,138.88 sq. </a:t>
                      </a:r>
                      <a:r>
                        <a:rPr lang="en-US" sz="1300" baseline="0" dirty="0" err="1" smtClean="0"/>
                        <a:t>mtr</a:t>
                      </a:r>
                      <a:r>
                        <a:rPr lang="en-US" sz="1300" baseline="0" dirty="0" smtClean="0"/>
                        <a:t>. at </a:t>
                      </a:r>
                      <a:r>
                        <a:rPr lang="en-US" sz="1300" baseline="0" dirty="0" err="1" smtClean="0"/>
                        <a:t>Trilok</a:t>
                      </a:r>
                      <a:r>
                        <a:rPr lang="en-US" sz="1300" baseline="0" dirty="0" smtClean="0"/>
                        <a:t> </a:t>
                      </a:r>
                      <a:r>
                        <a:rPr lang="en-US" sz="1300" baseline="0" dirty="0" err="1" smtClean="0"/>
                        <a:t>Puri</a:t>
                      </a:r>
                      <a:endParaRPr lang="en-US" sz="1300" dirty="0"/>
                    </a:p>
                  </a:txBody>
                  <a:tcPr/>
                </a:tc>
                <a:tc>
                  <a:txBody>
                    <a:bodyPr/>
                    <a:lstStyle/>
                    <a:p>
                      <a:r>
                        <a:rPr lang="en-US" sz="1300" dirty="0" smtClean="0"/>
                        <a:t>iii) 1211.80 sq. </a:t>
                      </a:r>
                      <a:r>
                        <a:rPr lang="en-US" sz="1300" dirty="0" err="1" smtClean="0"/>
                        <a:t>mtr</a:t>
                      </a:r>
                      <a:r>
                        <a:rPr lang="en-US" sz="1300" dirty="0" smtClean="0"/>
                        <a:t>.</a:t>
                      </a:r>
                      <a:r>
                        <a:rPr lang="en-US" sz="1300" baseline="0" dirty="0" smtClean="0"/>
                        <a:t> at </a:t>
                      </a:r>
                      <a:r>
                        <a:rPr lang="en-US" sz="1300" baseline="0" dirty="0" err="1" smtClean="0"/>
                        <a:t>Shakurpur</a:t>
                      </a:r>
                      <a:r>
                        <a:rPr lang="en-US" sz="1300" baseline="0" dirty="0" smtClean="0"/>
                        <a:t> </a:t>
                      </a:r>
                      <a:endParaRPr lang="en-US" sz="1300" dirty="0"/>
                    </a:p>
                  </a:txBody>
                  <a:tcPr/>
                </a:tc>
              </a:tr>
              <a:tr h="370840">
                <a:tc>
                  <a:txBody>
                    <a:bodyPr/>
                    <a:lstStyle/>
                    <a:p>
                      <a:r>
                        <a:rPr lang="en-US" sz="1300" dirty="0" smtClean="0"/>
                        <a:t>iv)</a:t>
                      </a:r>
                      <a:r>
                        <a:rPr lang="en-IN" sz="1300" dirty="0" smtClean="0"/>
                        <a:t> 337 </a:t>
                      </a:r>
                      <a:r>
                        <a:rPr lang="en-IN" sz="1300" dirty="0" err="1" smtClean="0"/>
                        <a:t>sq.mtr</a:t>
                      </a:r>
                      <a:r>
                        <a:rPr lang="en-IN" sz="1300" dirty="0" smtClean="0"/>
                        <a:t>. at </a:t>
                      </a:r>
                      <a:r>
                        <a:rPr lang="en-IN" sz="1300" dirty="0" err="1" smtClean="0"/>
                        <a:t>Sarai</a:t>
                      </a:r>
                      <a:r>
                        <a:rPr lang="en-IN" sz="1300" dirty="0" smtClean="0"/>
                        <a:t> Kale Khan</a:t>
                      </a:r>
                      <a:endParaRPr lang="en-US" sz="1300" dirty="0"/>
                    </a:p>
                  </a:txBody>
                  <a:tcPr/>
                </a:tc>
                <a:tc>
                  <a:txBody>
                    <a:bodyPr/>
                    <a:lstStyle/>
                    <a:p>
                      <a:r>
                        <a:rPr lang="en-US" sz="1300" dirty="0" smtClean="0"/>
                        <a:t>v)</a:t>
                      </a:r>
                      <a:r>
                        <a:rPr lang="en-IN" sz="1300" dirty="0" smtClean="0"/>
                        <a:t> 701.14 </a:t>
                      </a:r>
                      <a:r>
                        <a:rPr lang="en-IN" sz="1300" dirty="0" err="1" smtClean="0"/>
                        <a:t>sq.mtr</a:t>
                      </a:r>
                      <a:r>
                        <a:rPr lang="en-IN" sz="1300" dirty="0" smtClean="0"/>
                        <a:t>. at </a:t>
                      </a:r>
                      <a:r>
                        <a:rPr lang="en-IN" sz="1300" dirty="0" err="1" smtClean="0"/>
                        <a:t>Rajouri</a:t>
                      </a:r>
                      <a:r>
                        <a:rPr lang="en-IN" sz="1300" dirty="0" smtClean="0"/>
                        <a:t> Garden </a:t>
                      </a:r>
                      <a:endParaRPr lang="en-US" sz="1300" dirty="0"/>
                    </a:p>
                  </a:txBody>
                  <a:tcPr/>
                </a:tc>
                <a:tc>
                  <a:txBody>
                    <a:bodyPr/>
                    <a:lstStyle/>
                    <a:p>
                      <a:r>
                        <a:rPr lang="en-IN" sz="1300" kern="1200" dirty="0" smtClean="0">
                          <a:solidFill>
                            <a:schemeClr val="dk1"/>
                          </a:solidFill>
                          <a:latin typeface="+mn-lt"/>
                          <a:ea typeface="+mn-ea"/>
                          <a:cs typeface="+mn-cs"/>
                        </a:rPr>
                        <a:t>Vi) 2382.88 sq.mtr at </a:t>
                      </a:r>
                      <a:r>
                        <a:rPr lang="en-IN" sz="1300" kern="1200" dirty="0" err="1" smtClean="0">
                          <a:solidFill>
                            <a:schemeClr val="dk1"/>
                          </a:solidFill>
                          <a:latin typeface="+mn-lt"/>
                          <a:ea typeface="+mn-ea"/>
                          <a:cs typeface="+mn-cs"/>
                        </a:rPr>
                        <a:t>Trilok</a:t>
                      </a:r>
                      <a:r>
                        <a:rPr lang="en-IN" sz="1300" kern="1200" dirty="0" smtClean="0">
                          <a:solidFill>
                            <a:schemeClr val="dk1"/>
                          </a:solidFill>
                          <a:latin typeface="+mn-lt"/>
                          <a:ea typeface="+mn-ea"/>
                          <a:cs typeface="+mn-cs"/>
                        </a:rPr>
                        <a:t> </a:t>
                      </a:r>
                      <a:r>
                        <a:rPr lang="en-IN" sz="1300" kern="1200" dirty="0" err="1" smtClean="0">
                          <a:solidFill>
                            <a:schemeClr val="dk1"/>
                          </a:solidFill>
                          <a:latin typeface="+mn-lt"/>
                          <a:ea typeface="+mn-ea"/>
                          <a:cs typeface="+mn-cs"/>
                        </a:rPr>
                        <a:t>Puri</a:t>
                      </a:r>
                      <a:endParaRPr lang="en-US" sz="13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3191391718"/>
              </p:ext>
            </p:extLst>
          </p:nvPr>
        </p:nvGraphicFramePr>
        <p:xfrm>
          <a:off x="457200" y="2514600"/>
          <a:ext cx="8153400" cy="1625600"/>
        </p:xfrm>
        <a:graphic>
          <a:graphicData uri="http://schemas.openxmlformats.org/drawingml/2006/table">
            <a:tbl>
              <a:tblPr firstRow="1" bandRow="1">
                <a:tableStyleId>{5C22544A-7EE6-4342-B048-85BDC9FD1C3A}</a:tableStyleId>
              </a:tblPr>
              <a:tblGrid>
                <a:gridCol w="2717800"/>
                <a:gridCol w="2717800"/>
                <a:gridCol w="2717800"/>
              </a:tblGrid>
              <a:tr h="370840">
                <a:tc gridSpan="3">
                  <a:txBody>
                    <a:bodyPr/>
                    <a:lstStyle/>
                    <a:p>
                      <a:r>
                        <a:rPr lang="en-US" sz="1300" dirty="0" smtClean="0"/>
                        <a:t>2. Land Allotted</a:t>
                      </a:r>
                      <a:r>
                        <a:rPr lang="en-US" sz="1300" baseline="0" dirty="0" smtClean="0"/>
                        <a:t> to Delhi Police</a:t>
                      </a:r>
                      <a:endParaRPr lang="en-US" sz="1300" dirty="0"/>
                    </a:p>
                  </a:txBody>
                  <a:tcPr/>
                </a:tc>
                <a:tc hMerge="1">
                  <a:txBody>
                    <a:bodyPr/>
                    <a:lstStyle/>
                    <a:p>
                      <a:endParaRPr lang="en-US"/>
                    </a:p>
                  </a:txBody>
                  <a:tcPr/>
                </a:tc>
                <a:tc hMerge="1">
                  <a:txBody>
                    <a:bodyPr/>
                    <a:lstStyle/>
                    <a:p>
                      <a:endParaRPr lang="en-US" dirty="0"/>
                    </a:p>
                  </a:txBody>
                  <a:tcPr/>
                </a:tc>
              </a:tr>
              <a:tr h="370840">
                <a:tc>
                  <a:txBody>
                    <a:bodyPr/>
                    <a:lstStyle/>
                    <a:p>
                      <a:pPr marL="400050" marR="0" indent="-400050" algn="l" defTabSz="914400" rtl="0" eaLnBrk="1" fontAlgn="auto" latinLnBrk="0" hangingPunct="1">
                        <a:lnSpc>
                          <a:spcPct val="100000"/>
                        </a:lnSpc>
                        <a:spcBef>
                          <a:spcPts val="0"/>
                        </a:spcBef>
                        <a:spcAft>
                          <a:spcPts val="0"/>
                        </a:spcAft>
                        <a:buClrTx/>
                        <a:buSzTx/>
                        <a:buFontTx/>
                        <a:buAutoNum type="romanLcParenR"/>
                        <a:tabLst/>
                        <a:defRPr/>
                      </a:pPr>
                      <a:r>
                        <a:rPr lang="en-IN" sz="1300" dirty="0" smtClean="0"/>
                        <a:t>644.11 sq.mtr. at C Block </a:t>
                      </a:r>
                      <a:r>
                        <a:rPr lang="en-IN" sz="1300" dirty="0" err="1" smtClean="0"/>
                        <a:t>Shahbad</a:t>
                      </a:r>
                      <a:r>
                        <a:rPr lang="en-IN" sz="1300" dirty="0" smtClean="0"/>
                        <a:t> Dairy.</a:t>
                      </a:r>
                    </a:p>
                    <a:p>
                      <a:pPr marL="400050" marR="0" indent="-400050" algn="l" defTabSz="914400" rtl="0" eaLnBrk="1" fontAlgn="auto" latinLnBrk="0" hangingPunct="1">
                        <a:lnSpc>
                          <a:spcPct val="100000"/>
                        </a:lnSpc>
                        <a:spcBef>
                          <a:spcPts val="0"/>
                        </a:spcBef>
                        <a:spcAft>
                          <a:spcPts val="0"/>
                        </a:spcAft>
                        <a:buClrTx/>
                        <a:buSzTx/>
                        <a:buFontTx/>
                        <a:buNone/>
                        <a:tabLst/>
                        <a:defRPr/>
                      </a:pPr>
                      <a:r>
                        <a:rPr lang="en-US" sz="1300" kern="1200" dirty="0" smtClean="0">
                          <a:solidFill>
                            <a:schemeClr val="dk1"/>
                          </a:solidFill>
                          <a:latin typeface="+mn-lt"/>
                          <a:ea typeface="+mn-ea"/>
                          <a:cs typeface="+mn-cs"/>
                        </a:rPr>
                        <a:t>iv)      788.16 sq.mtr at </a:t>
                      </a:r>
                      <a:r>
                        <a:rPr lang="en-US" sz="1300" kern="1200" dirty="0" err="1" smtClean="0">
                          <a:solidFill>
                            <a:schemeClr val="dk1"/>
                          </a:solidFill>
                          <a:latin typeface="+mn-lt"/>
                          <a:ea typeface="+mn-ea"/>
                          <a:cs typeface="+mn-cs"/>
                        </a:rPr>
                        <a:t>Sawda</a:t>
                      </a:r>
                      <a:r>
                        <a:rPr lang="en-US" sz="1300" kern="1200" dirty="0" smtClean="0">
                          <a:solidFill>
                            <a:schemeClr val="dk1"/>
                          </a:solidFill>
                          <a:latin typeface="+mn-lt"/>
                          <a:ea typeface="+mn-ea"/>
                          <a:cs typeface="+mn-cs"/>
                        </a:rPr>
                        <a:t> </a:t>
                      </a:r>
                      <a:r>
                        <a:rPr lang="en-US" sz="1300" kern="1200" dirty="0" err="1" smtClean="0">
                          <a:solidFill>
                            <a:schemeClr val="dk1"/>
                          </a:solidFill>
                          <a:latin typeface="+mn-lt"/>
                          <a:ea typeface="+mn-ea"/>
                          <a:cs typeface="+mn-cs"/>
                        </a:rPr>
                        <a:t>Ghewra</a:t>
                      </a:r>
                      <a:r>
                        <a:rPr lang="en-US" sz="1300" kern="1200" dirty="0" smtClean="0">
                          <a:solidFill>
                            <a:schemeClr val="dk1"/>
                          </a:solidFill>
                          <a:latin typeface="+mn-lt"/>
                          <a:ea typeface="+mn-ea"/>
                          <a:cs typeface="+mn-cs"/>
                        </a:rPr>
                        <a:t> Ph-1</a:t>
                      </a:r>
                      <a:endParaRPr lang="en-US" sz="1300" dirty="0"/>
                    </a:p>
                  </a:txBody>
                  <a:tcPr/>
                </a:tc>
                <a:tc>
                  <a:txBody>
                    <a:bodyPr/>
                    <a:lstStyle/>
                    <a:p>
                      <a:r>
                        <a:rPr lang="en-US" sz="1300" dirty="0" smtClean="0"/>
                        <a:t>ii) </a:t>
                      </a:r>
                      <a:r>
                        <a:rPr lang="en-IN" sz="1300" dirty="0" smtClean="0"/>
                        <a:t>2305.28 </a:t>
                      </a:r>
                      <a:r>
                        <a:rPr lang="en-IN" sz="1300" dirty="0" err="1" smtClean="0"/>
                        <a:t>sq.mtr</a:t>
                      </a:r>
                      <a:r>
                        <a:rPr lang="en-IN" sz="1300" dirty="0" smtClean="0"/>
                        <a:t> at Bharat Nagar </a:t>
                      </a:r>
                      <a:r>
                        <a:rPr lang="en-IN" sz="1300" dirty="0" err="1" smtClean="0"/>
                        <a:t>Wazirpur</a:t>
                      </a:r>
                      <a:r>
                        <a:rPr lang="en-IN" sz="1300" dirty="0" smtClean="0"/>
                        <a:t> JJ colony.</a:t>
                      </a:r>
                      <a:endParaRPr lang="en-US" sz="1300" dirty="0"/>
                    </a:p>
                  </a:txBody>
                  <a:tcPr/>
                </a:tc>
                <a:tc>
                  <a:txBody>
                    <a:bodyPr/>
                    <a:lstStyle/>
                    <a:p>
                      <a:r>
                        <a:rPr lang="en-US" sz="1300" dirty="0" smtClean="0"/>
                        <a:t>iii) </a:t>
                      </a:r>
                      <a:r>
                        <a:rPr lang="en-IN" sz="1300" dirty="0" smtClean="0"/>
                        <a:t>179 </a:t>
                      </a:r>
                      <a:r>
                        <a:rPr lang="en-IN" sz="1300" dirty="0" err="1" smtClean="0"/>
                        <a:t>sq.mtr</a:t>
                      </a:r>
                      <a:r>
                        <a:rPr lang="en-IN" sz="1300" dirty="0" smtClean="0"/>
                        <a:t>.  ( 1920 sq. ft) at </a:t>
                      </a:r>
                      <a:r>
                        <a:rPr lang="en-IN" sz="1300" dirty="0" err="1" smtClean="0"/>
                        <a:t>Ranjeet</a:t>
                      </a:r>
                      <a:r>
                        <a:rPr lang="en-IN" sz="1300" dirty="0" smtClean="0"/>
                        <a:t> Nagar.</a:t>
                      </a:r>
                    </a:p>
                    <a:p>
                      <a:endParaRPr lang="en-US" sz="13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300" dirty="0"/>
                    </a:p>
                  </a:txBody>
                  <a:tcPr/>
                </a:tc>
                <a:tc>
                  <a:txBody>
                    <a:bodyPr/>
                    <a:lstStyle/>
                    <a:p>
                      <a:endParaRPr lang="en-US" sz="1300" dirty="0"/>
                    </a:p>
                  </a:txBody>
                  <a:tcPr/>
                </a:tc>
                <a:tc>
                  <a:txBody>
                    <a:bodyPr/>
                    <a:lstStyle/>
                    <a:p>
                      <a:endParaRPr lang="en-US" sz="1300"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1134152177"/>
              </p:ext>
            </p:extLst>
          </p:nvPr>
        </p:nvGraphicFramePr>
        <p:xfrm>
          <a:off x="457200" y="3841961"/>
          <a:ext cx="8153400" cy="2863637"/>
        </p:xfrm>
        <a:graphic>
          <a:graphicData uri="http://schemas.openxmlformats.org/drawingml/2006/table">
            <a:tbl>
              <a:tblPr firstRow="1" bandRow="1">
                <a:tableStyleId>{5C22544A-7EE6-4342-B048-85BDC9FD1C3A}</a:tableStyleId>
              </a:tblPr>
              <a:tblGrid>
                <a:gridCol w="2717800"/>
                <a:gridCol w="2717800"/>
                <a:gridCol w="2717800"/>
              </a:tblGrid>
              <a:tr h="364277">
                <a:tc gridSpan="3">
                  <a:txBody>
                    <a:bodyPr/>
                    <a:lstStyle/>
                    <a:p>
                      <a:r>
                        <a:rPr lang="en-US" sz="1300" dirty="0" smtClean="0"/>
                        <a:t>3. Land Allotted</a:t>
                      </a:r>
                      <a:r>
                        <a:rPr lang="en-US" sz="1300" baseline="0" dirty="0" smtClean="0"/>
                        <a:t> to Directorate of Education, GNCTD</a:t>
                      </a:r>
                      <a:endParaRPr lang="en-US" sz="1300" dirty="0"/>
                    </a:p>
                  </a:txBody>
                  <a:tcPr/>
                </a:tc>
                <a:tc hMerge="1">
                  <a:txBody>
                    <a:bodyPr/>
                    <a:lstStyle/>
                    <a:p>
                      <a:endParaRPr lang="en-US"/>
                    </a:p>
                  </a:txBody>
                  <a:tcPr/>
                </a:tc>
                <a:tc hMerge="1">
                  <a:txBody>
                    <a:bodyPr/>
                    <a:lstStyle/>
                    <a:p>
                      <a:endParaRPr lang="en-US" dirty="0"/>
                    </a:p>
                  </a:txBody>
                  <a:tcPr/>
                </a:tc>
              </a:tr>
              <a:tr h="508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i) </a:t>
                      </a:r>
                      <a:r>
                        <a:rPr lang="en-IN" sz="1300" dirty="0" smtClean="0"/>
                        <a:t>755 </a:t>
                      </a:r>
                      <a:r>
                        <a:rPr lang="en-IN" sz="1300" dirty="0" err="1" smtClean="0"/>
                        <a:t>sq.mtr</a:t>
                      </a:r>
                      <a:r>
                        <a:rPr lang="en-IN" sz="1300" dirty="0" smtClean="0"/>
                        <a:t> at Block-8 opp. H.No-22,Dakshinpuri Extension.</a:t>
                      </a:r>
                      <a:endParaRPr lang="en-US" sz="1300" dirty="0"/>
                    </a:p>
                  </a:txBody>
                  <a:tcPr/>
                </a:tc>
                <a:tc>
                  <a:txBody>
                    <a:bodyPr/>
                    <a:lstStyle/>
                    <a:p>
                      <a:r>
                        <a:rPr lang="en-US" sz="1300" dirty="0" smtClean="0"/>
                        <a:t>ii) </a:t>
                      </a:r>
                      <a:r>
                        <a:rPr lang="en-IN" sz="1400" dirty="0" smtClean="0"/>
                        <a:t>2579.38 </a:t>
                      </a:r>
                      <a:r>
                        <a:rPr lang="en-IN" sz="1400" dirty="0" err="1" smtClean="0"/>
                        <a:t>sq.mtr</a:t>
                      </a:r>
                      <a:r>
                        <a:rPr lang="en-IN" sz="1400" dirty="0" smtClean="0"/>
                        <a:t>. at Block-2 opp. Plot No.2/93, </a:t>
                      </a:r>
                      <a:r>
                        <a:rPr lang="en-IN" sz="1400" dirty="0" err="1" smtClean="0"/>
                        <a:t>Dakshinpuri</a:t>
                      </a:r>
                      <a:r>
                        <a:rPr lang="en-IN" sz="1400" dirty="0" smtClean="0"/>
                        <a:t>.</a:t>
                      </a:r>
                      <a:endParaRPr lang="en-US" sz="1300" dirty="0"/>
                    </a:p>
                  </a:txBody>
                  <a:tcPr/>
                </a:tc>
                <a:tc>
                  <a:txBody>
                    <a:bodyPr/>
                    <a:lstStyle/>
                    <a:p>
                      <a:r>
                        <a:rPr lang="en-US" sz="1300" dirty="0" smtClean="0"/>
                        <a:t>iii) </a:t>
                      </a:r>
                      <a:r>
                        <a:rPr lang="en-IN" sz="1400" dirty="0" smtClean="0"/>
                        <a:t>2114 </a:t>
                      </a:r>
                      <a:r>
                        <a:rPr lang="en-IN" sz="1400" dirty="0" err="1" smtClean="0"/>
                        <a:t>sq.mtr</a:t>
                      </a:r>
                      <a:r>
                        <a:rPr lang="en-IN" sz="1400" dirty="0" smtClean="0"/>
                        <a:t>. at </a:t>
                      </a:r>
                      <a:r>
                        <a:rPr lang="en-IN" sz="1400" dirty="0" err="1" smtClean="0"/>
                        <a:t>Block.E</a:t>
                      </a:r>
                      <a:r>
                        <a:rPr lang="en-IN" sz="1400" dirty="0" smtClean="0"/>
                        <a:t>, </a:t>
                      </a:r>
                      <a:r>
                        <a:rPr lang="en-IN" sz="1400" dirty="0" err="1" smtClean="0"/>
                        <a:t>Pkt</a:t>
                      </a:r>
                      <a:r>
                        <a:rPr lang="en-IN" sz="1400" dirty="0" smtClean="0"/>
                        <a:t>-II, </a:t>
                      </a:r>
                      <a:r>
                        <a:rPr lang="en-IN" sz="1400" dirty="0" err="1" smtClean="0"/>
                        <a:t>Dakshinpuri</a:t>
                      </a:r>
                      <a:r>
                        <a:rPr lang="en-IN" sz="1400" dirty="0" smtClean="0"/>
                        <a:t>.</a:t>
                      </a:r>
                      <a:endParaRPr lang="en-US" sz="1300" dirty="0"/>
                    </a:p>
                  </a:txBody>
                  <a:tcPr/>
                </a:tc>
              </a:tr>
              <a:tr h="508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iv)</a:t>
                      </a:r>
                      <a:r>
                        <a:rPr lang="en-IN" sz="1400" dirty="0" smtClean="0"/>
                        <a:t> 428.46 </a:t>
                      </a:r>
                      <a:r>
                        <a:rPr lang="en-IN" sz="1400" dirty="0" err="1" smtClean="0"/>
                        <a:t>sq.mtr</a:t>
                      </a:r>
                      <a:r>
                        <a:rPr lang="en-IN" sz="1400" dirty="0" smtClean="0"/>
                        <a:t>. at </a:t>
                      </a:r>
                      <a:r>
                        <a:rPr lang="en-IN" sz="1400" dirty="0" err="1" smtClean="0"/>
                        <a:t>Block.B</a:t>
                      </a:r>
                      <a:r>
                        <a:rPr lang="en-IN" sz="1400" dirty="0" smtClean="0"/>
                        <a:t>, opp. H.No-309, </a:t>
                      </a:r>
                      <a:r>
                        <a:rPr lang="en-IN" sz="1400" dirty="0" err="1" smtClean="0"/>
                        <a:t>Dakshinpuri</a:t>
                      </a:r>
                      <a:r>
                        <a:rPr lang="en-IN" sz="1400" dirty="0" smtClean="0"/>
                        <a:t>.</a:t>
                      </a:r>
                      <a:endParaRPr lang="en-US" sz="1300" dirty="0"/>
                    </a:p>
                  </a:txBody>
                  <a:tcPr/>
                </a:tc>
                <a:tc>
                  <a:txBody>
                    <a:bodyPr/>
                    <a:lstStyle/>
                    <a:p>
                      <a:r>
                        <a:rPr lang="en-US" sz="1300" dirty="0" smtClean="0"/>
                        <a:t>v)</a:t>
                      </a:r>
                      <a:r>
                        <a:rPr lang="en-IN" sz="1400" dirty="0" smtClean="0"/>
                        <a:t> 2154 </a:t>
                      </a:r>
                      <a:r>
                        <a:rPr lang="en-IN" sz="1400" dirty="0" err="1" smtClean="0"/>
                        <a:t>sq.mtr</a:t>
                      </a:r>
                      <a:r>
                        <a:rPr lang="en-IN" sz="1400" dirty="0" smtClean="0"/>
                        <a:t>. at </a:t>
                      </a:r>
                      <a:r>
                        <a:rPr lang="en-IN" sz="1400" dirty="0" err="1" smtClean="0"/>
                        <a:t>Kh</a:t>
                      </a:r>
                      <a:r>
                        <a:rPr lang="en-IN" sz="1400" dirty="0" smtClean="0"/>
                        <a:t>. No.215 opp. C-1 Block </a:t>
                      </a:r>
                      <a:r>
                        <a:rPr lang="en-IN" sz="1400" dirty="0" err="1" smtClean="0"/>
                        <a:t>Bhalaswa</a:t>
                      </a:r>
                      <a:r>
                        <a:rPr lang="en-IN" sz="1400" dirty="0" smtClean="0"/>
                        <a:t> JJ Colony.</a:t>
                      </a:r>
                      <a:endParaRPr lang="en-US" sz="1300" dirty="0"/>
                    </a:p>
                  </a:txBody>
                  <a:tcPr/>
                </a:tc>
                <a:tc>
                  <a:txBody>
                    <a:bodyPr/>
                    <a:lstStyle/>
                    <a:p>
                      <a:r>
                        <a:rPr lang="en-US" sz="1300" dirty="0" smtClean="0"/>
                        <a:t>Vi)</a:t>
                      </a:r>
                      <a:r>
                        <a:rPr lang="en-IN" sz="1400" dirty="0" smtClean="0"/>
                        <a:t> 6000 </a:t>
                      </a:r>
                      <a:r>
                        <a:rPr lang="en-IN" sz="1400" dirty="0" err="1" smtClean="0"/>
                        <a:t>sq.mtr</a:t>
                      </a:r>
                      <a:r>
                        <a:rPr lang="en-IN" sz="1400" dirty="0" smtClean="0"/>
                        <a:t>. at Kh.No.638, Near EWS Houses JJ colony, </a:t>
                      </a:r>
                      <a:r>
                        <a:rPr lang="en-IN" sz="1400" dirty="0" err="1" smtClean="0"/>
                        <a:t>Bhalaswa</a:t>
                      </a:r>
                      <a:r>
                        <a:rPr lang="en-IN" sz="1400" dirty="0" smtClean="0"/>
                        <a:t>.</a:t>
                      </a:r>
                      <a:endParaRPr lang="en-US" sz="1300" dirty="0"/>
                    </a:p>
                  </a:txBody>
                  <a:tcPr/>
                </a:tc>
              </a:tr>
              <a:tr h="7185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vii)</a:t>
                      </a:r>
                      <a:r>
                        <a:rPr lang="en-IN" sz="1400" dirty="0" smtClean="0"/>
                        <a:t> 7288 </a:t>
                      </a:r>
                      <a:r>
                        <a:rPr lang="en-IN" sz="1400" dirty="0" err="1" smtClean="0"/>
                        <a:t>sq.mtr</a:t>
                      </a:r>
                      <a:r>
                        <a:rPr lang="en-IN" sz="1400" dirty="0" smtClean="0"/>
                        <a:t>. at Kh.No.603 A-1 Block </a:t>
                      </a:r>
                      <a:r>
                        <a:rPr lang="en-IN" sz="1400" dirty="0" err="1" smtClean="0"/>
                        <a:t>Bhalaswa</a:t>
                      </a:r>
                      <a:r>
                        <a:rPr lang="en-IN" sz="1400" dirty="0" smtClean="0"/>
                        <a:t>.</a:t>
                      </a:r>
                      <a:endParaRPr lang="en-US" sz="1300" dirty="0"/>
                    </a:p>
                  </a:txBody>
                  <a:tcPr/>
                </a:tc>
                <a:tc>
                  <a:txBody>
                    <a:bodyPr/>
                    <a:lstStyle/>
                    <a:p>
                      <a:r>
                        <a:rPr lang="en-US" sz="1300" dirty="0" smtClean="0"/>
                        <a:t>viii)</a:t>
                      </a:r>
                      <a:r>
                        <a:rPr lang="en-IN" sz="1400" dirty="0" smtClean="0"/>
                        <a:t> 1416.20 </a:t>
                      </a:r>
                      <a:r>
                        <a:rPr lang="en-IN" sz="1400" dirty="0" err="1" smtClean="0"/>
                        <a:t>sq.mtr</a:t>
                      </a:r>
                      <a:r>
                        <a:rPr lang="en-IN" sz="1400" dirty="0" smtClean="0"/>
                        <a:t>.</a:t>
                      </a:r>
                      <a:r>
                        <a:rPr lang="en-IN" sz="1400" baseline="0" dirty="0" smtClean="0"/>
                        <a:t> </a:t>
                      </a:r>
                      <a:r>
                        <a:rPr lang="en-IN" sz="1400" dirty="0" smtClean="0"/>
                        <a:t>at Kh.No.78, C Block </a:t>
                      </a:r>
                      <a:r>
                        <a:rPr lang="en-IN" sz="1400" dirty="0" err="1" smtClean="0"/>
                        <a:t>Bhalaswa</a:t>
                      </a:r>
                      <a:r>
                        <a:rPr lang="en-IN" sz="1400" dirty="0" smtClean="0"/>
                        <a:t>.</a:t>
                      </a:r>
                      <a:endParaRPr lang="en-US" sz="1300" dirty="0"/>
                    </a:p>
                  </a:txBody>
                  <a:tcPr/>
                </a:tc>
                <a:tc>
                  <a:txBody>
                    <a:bodyPr/>
                    <a:lstStyle/>
                    <a:p>
                      <a:r>
                        <a:rPr lang="en-US" sz="1300" dirty="0" smtClean="0"/>
                        <a:t>ix)</a:t>
                      </a:r>
                      <a:r>
                        <a:rPr lang="en-IN" sz="1400" dirty="0" smtClean="0"/>
                        <a:t> 988.20 </a:t>
                      </a:r>
                      <a:r>
                        <a:rPr lang="en-IN" sz="1400" dirty="0" err="1" smtClean="0"/>
                        <a:t>sq.mtr</a:t>
                      </a:r>
                      <a:r>
                        <a:rPr lang="en-IN" sz="1400" dirty="0" smtClean="0"/>
                        <a:t>. at </a:t>
                      </a:r>
                      <a:r>
                        <a:rPr lang="en-IN" sz="1400" dirty="0" err="1" smtClean="0"/>
                        <a:t>H.Block</a:t>
                      </a:r>
                      <a:r>
                        <a:rPr lang="en-IN" sz="1400" dirty="0" smtClean="0"/>
                        <a:t> near CSC Sunder </a:t>
                      </a:r>
                      <a:r>
                        <a:rPr lang="en-IN" sz="1400" dirty="0" err="1" smtClean="0"/>
                        <a:t>Nagari</a:t>
                      </a:r>
                      <a:r>
                        <a:rPr lang="en-IN" sz="1400" dirty="0" smtClean="0"/>
                        <a:t>, </a:t>
                      </a:r>
                      <a:r>
                        <a:rPr lang="en-IN" sz="1400" dirty="0" err="1" smtClean="0"/>
                        <a:t>Nand</a:t>
                      </a:r>
                      <a:r>
                        <a:rPr lang="en-IN" sz="1400" dirty="0" smtClean="0"/>
                        <a:t> </a:t>
                      </a:r>
                      <a:r>
                        <a:rPr lang="en-IN" sz="1400" dirty="0" err="1" smtClean="0"/>
                        <a:t>Nagri</a:t>
                      </a:r>
                      <a:r>
                        <a:rPr lang="en-IN" sz="1400" dirty="0" smtClean="0"/>
                        <a:t> </a:t>
                      </a:r>
                      <a:r>
                        <a:rPr lang="en-IN" sz="1400" dirty="0" err="1" smtClean="0"/>
                        <a:t>Extn</a:t>
                      </a:r>
                      <a:r>
                        <a:rPr lang="en-IN" sz="1400" dirty="0" smtClean="0"/>
                        <a:t>.</a:t>
                      </a:r>
                      <a:endParaRPr lang="en-US" sz="1300" dirty="0"/>
                    </a:p>
                  </a:txBody>
                  <a:tcPr/>
                </a:tc>
              </a:tr>
              <a:tr h="7185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x) </a:t>
                      </a:r>
                      <a:r>
                        <a:rPr lang="en-IN" sz="1400" dirty="0" smtClean="0"/>
                        <a:t>463.50 </a:t>
                      </a:r>
                      <a:r>
                        <a:rPr lang="en-IN" sz="1400" dirty="0" err="1" smtClean="0"/>
                        <a:t>sq.mtr</a:t>
                      </a:r>
                      <a:r>
                        <a:rPr lang="en-IN" sz="1400" dirty="0" smtClean="0"/>
                        <a:t> at </a:t>
                      </a:r>
                      <a:r>
                        <a:rPr lang="en-IN" sz="1400" dirty="0" err="1" smtClean="0"/>
                        <a:t>Opp.Plot</a:t>
                      </a:r>
                      <a:r>
                        <a:rPr lang="en-IN" sz="1400" dirty="0" smtClean="0"/>
                        <a:t> No.204 Phase-II 9 </a:t>
                      </a:r>
                      <a:r>
                        <a:rPr lang="en-IN" sz="1400" dirty="0" err="1" smtClean="0"/>
                        <a:t>mtr</a:t>
                      </a:r>
                      <a:r>
                        <a:rPr lang="en-IN" sz="1400" dirty="0" smtClean="0"/>
                        <a:t> road New </a:t>
                      </a:r>
                      <a:r>
                        <a:rPr lang="en-IN" sz="1400" dirty="0" err="1" smtClean="0"/>
                        <a:t>Seemapuri</a:t>
                      </a:r>
                      <a:r>
                        <a:rPr lang="en-IN" sz="1400" dirty="0" smtClean="0"/>
                        <a:t>, Delhi.</a:t>
                      </a:r>
                      <a:endParaRPr lang="en-US" sz="1300" dirty="0"/>
                    </a:p>
                  </a:txBody>
                  <a:tcPr/>
                </a:tc>
                <a:tc>
                  <a:txBody>
                    <a:bodyPr/>
                    <a:lstStyle/>
                    <a:p>
                      <a:r>
                        <a:rPr lang="en-US" sz="1300" dirty="0" smtClean="0"/>
                        <a:t>xi)</a:t>
                      </a:r>
                      <a:r>
                        <a:rPr lang="en-IN" sz="1400" dirty="0" smtClean="0"/>
                        <a:t> 3374.85 </a:t>
                      </a:r>
                      <a:r>
                        <a:rPr lang="en-IN" sz="1400" dirty="0" err="1" smtClean="0"/>
                        <a:t>sq.mtr</a:t>
                      </a:r>
                      <a:r>
                        <a:rPr lang="en-IN" sz="1400" dirty="0" smtClean="0"/>
                        <a:t>. at Sector-3, Ph-1 </a:t>
                      </a:r>
                      <a:r>
                        <a:rPr lang="en-IN" sz="1400" dirty="0" err="1" smtClean="0"/>
                        <a:t>Dwarka</a:t>
                      </a:r>
                      <a:r>
                        <a:rPr lang="en-IN" sz="1400" dirty="0" smtClean="0"/>
                        <a:t>.</a:t>
                      </a:r>
                      <a:endParaRPr lang="en-US" sz="1300" dirty="0"/>
                    </a:p>
                  </a:txBody>
                  <a:tcPr/>
                </a:tc>
                <a:tc>
                  <a:txBody>
                    <a:bodyPr/>
                    <a:lstStyle/>
                    <a:p>
                      <a:endParaRPr lang="en-US" sz="1300" dirty="0"/>
                    </a:p>
                  </a:txBody>
                  <a:tcPr/>
                </a:tc>
              </a:tr>
            </a:tbl>
          </a:graphicData>
        </a:graphic>
      </p:graphicFrame>
    </p:spTree>
    <p:extLst>
      <p:ext uri="{BB962C8B-B14F-4D97-AF65-F5344CB8AC3E}">
        <p14:creationId xmlns:p14="http://schemas.microsoft.com/office/powerpoint/2010/main" xmlns="" val="396492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412810378"/>
              </p:ext>
            </p:extLst>
          </p:nvPr>
        </p:nvGraphicFramePr>
        <p:xfrm>
          <a:off x="533400" y="533400"/>
          <a:ext cx="8077200" cy="1053662"/>
        </p:xfrm>
        <a:graphic>
          <a:graphicData uri="http://schemas.openxmlformats.org/drawingml/2006/table">
            <a:tbl>
              <a:tblPr firstRow="1" bandRow="1">
                <a:tableStyleId>{5C22544A-7EE6-4342-B048-85BDC9FD1C3A}</a:tableStyleId>
              </a:tblPr>
              <a:tblGrid>
                <a:gridCol w="2692400"/>
                <a:gridCol w="2692400"/>
                <a:gridCol w="2692400"/>
              </a:tblGrid>
              <a:tr h="367862">
                <a:tc gridSpan="3">
                  <a:txBody>
                    <a:bodyPr/>
                    <a:lstStyle/>
                    <a:p>
                      <a:r>
                        <a:rPr lang="en-US" dirty="0" smtClean="0"/>
                        <a:t>4. Land</a:t>
                      </a:r>
                      <a:r>
                        <a:rPr lang="en-US" baseline="0" dirty="0" smtClean="0"/>
                        <a:t> Allotted to Delhi </a:t>
                      </a:r>
                      <a:r>
                        <a:rPr lang="en-US" baseline="0" dirty="0" err="1" smtClean="0"/>
                        <a:t>Jal</a:t>
                      </a:r>
                      <a:r>
                        <a:rPr lang="en-US" baseline="0" dirty="0" smtClean="0"/>
                        <a:t> Board</a:t>
                      </a:r>
                      <a:endParaRPr lang="en-US" dirty="0"/>
                    </a:p>
                  </a:txBody>
                  <a:tcPr/>
                </a:tc>
                <a:tc hMerge="1">
                  <a:txBody>
                    <a:bodyPr/>
                    <a:lstStyle/>
                    <a:p>
                      <a:endParaRPr lang="en-US"/>
                    </a:p>
                  </a:txBody>
                  <a:tcPr/>
                </a:tc>
                <a:tc hMerge="1">
                  <a:txBody>
                    <a:bodyPr/>
                    <a:lstStyle/>
                    <a:p>
                      <a:endParaRPr lang="en-US" dirty="0"/>
                    </a:p>
                  </a:txBody>
                  <a:tcPr/>
                </a:tc>
              </a:tr>
              <a:tr h="521138">
                <a:tc>
                  <a:txBody>
                    <a:bodyPr/>
                    <a:lstStyle/>
                    <a:p>
                      <a:r>
                        <a:rPr lang="en-US" sz="1300" dirty="0" smtClean="0"/>
                        <a:t>i)</a:t>
                      </a:r>
                      <a:r>
                        <a:rPr lang="en-IN" sz="1400" dirty="0" smtClean="0"/>
                        <a:t> 787.80 </a:t>
                      </a:r>
                      <a:r>
                        <a:rPr lang="en-IN" sz="1400" dirty="0" err="1" smtClean="0"/>
                        <a:t>sq.mtr</a:t>
                      </a:r>
                      <a:r>
                        <a:rPr lang="en-IN" sz="1400" dirty="0" smtClean="0"/>
                        <a:t>. at </a:t>
                      </a:r>
                      <a:r>
                        <a:rPr lang="en-IN" sz="1400" dirty="0" err="1" smtClean="0"/>
                        <a:t>Bhalaswa</a:t>
                      </a:r>
                      <a:r>
                        <a:rPr lang="en-IN" sz="1400" dirty="0" smtClean="0"/>
                        <a:t> colony.</a:t>
                      </a:r>
                      <a:endParaRPr lang="en-US" sz="1300" dirty="0"/>
                    </a:p>
                  </a:txBody>
                  <a:tcPr/>
                </a:tc>
                <a:tc>
                  <a:txBody>
                    <a:bodyPr/>
                    <a:lstStyle/>
                    <a:p>
                      <a:r>
                        <a:rPr lang="en-US" sz="1300" dirty="0" smtClean="0"/>
                        <a:t>ii)</a:t>
                      </a:r>
                      <a:r>
                        <a:rPr lang="en-US" sz="1300" baseline="0" dirty="0" smtClean="0"/>
                        <a:t> </a:t>
                      </a:r>
                      <a:r>
                        <a:rPr lang="en-IN" sz="1400" dirty="0" smtClean="0"/>
                        <a:t>2980 </a:t>
                      </a:r>
                      <a:r>
                        <a:rPr lang="en-IN" sz="1400" dirty="0" err="1" smtClean="0"/>
                        <a:t>sq.mtr</a:t>
                      </a:r>
                      <a:r>
                        <a:rPr lang="en-IN" sz="1400" dirty="0" smtClean="0"/>
                        <a:t> at Phase-I SRS, Colony </a:t>
                      </a:r>
                      <a:r>
                        <a:rPr lang="en-IN" sz="1400" dirty="0" err="1" smtClean="0"/>
                        <a:t>Sawda</a:t>
                      </a:r>
                      <a:r>
                        <a:rPr lang="en-IN" sz="1400" dirty="0" smtClean="0"/>
                        <a:t> </a:t>
                      </a:r>
                      <a:r>
                        <a:rPr lang="en-IN" sz="1400" dirty="0" err="1" smtClean="0"/>
                        <a:t>Ghevra</a:t>
                      </a:r>
                      <a:r>
                        <a:rPr lang="en-IN" sz="1400" dirty="0" smtClean="0"/>
                        <a:t>.</a:t>
                      </a:r>
                      <a:endParaRPr lang="en-US" sz="1300" dirty="0"/>
                    </a:p>
                  </a:txBody>
                  <a:tcPr/>
                </a:tc>
                <a:tc>
                  <a:txBody>
                    <a:bodyPr/>
                    <a:lstStyle/>
                    <a:p>
                      <a:r>
                        <a:rPr lang="en-US" sz="1300" dirty="0" smtClean="0"/>
                        <a:t>iii) 3360 </a:t>
                      </a:r>
                      <a:r>
                        <a:rPr lang="en-US" sz="1300" dirty="0" err="1" smtClean="0"/>
                        <a:t>sqm</a:t>
                      </a:r>
                      <a:r>
                        <a:rPr lang="en-US" sz="1300" dirty="0" smtClean="0"/>
                        <a:t> at Vijay </a:t>
                      </a:r>
                      <a:r>
                        <a:rPr lang="en-US" sz="1300" dirty="0" err="1" smtClean="0"/>
                        <a:t>Chowk</a:t>
                      </a:r>
                      <a:r>
                        <a:rPr lang="en-US" sz="1300" dirty="0" smtClean="0"/>
                        <a:t> </a:t>
                      </a:r>
                      <a:r>
                        <a:rPr lang="en-US" sz="1300" dirty="0" err="1" smtClean="0"/>
                        <a:t>Gurunanak</a:t>
                      </a:r>
                      <a:r>
                        <a:rPr lang="en-US" sz="1300" dirty="0" smtClean="0"/>
                        <a:t> Dev Colony </a:t>
                      </a:r>
                      <a:r>
                        <a:rPr lang="en-US" sz="1300" dirty="0" err="1" smtClean="0"/>
                        <a:t>Badli</a:t>
                      </a:r>
                      <a:r>
                        <a:rPr lang="en-US" sz="1300" dirty="0" smtClean="0"/>
                        <a:t>. (Approved</a:t>
                      </a:r>
                      <a:r>
                        <a:rPr lang="en-US" sz="1300" baseline="0" dirty="0" smtClean="0"/>
                        <a:t> by Board on 23.09.2019)</a:t>
                      </a:r>
                      <a:endParaRPr lang="en-US" sz="1300"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2807513404"/>
              </p:ext>
            </p:extLst>
          </p:nvPr>
        </p:nvGraphicFramePr>
        <p:xfrm>
          <a:off x="533400" y="1676400"/>
          <a:ext cx="8077200" cy="1219200"/>
        </p:xfrm>
        <a:graphic>
          <a:graphicData uri="http://schemas.openxmlformats.org/drawingml/2006/table">
            <a:tbl>
              <a:tblPr firstRow="1" bandRow="1">
                <a:tableStyleId>{5C22544A-7EE6-4342-B048-85BDC9FD1C3A}</a:tableStyleId>
              </a:tblPr>
              <a:tblGrid>
                <a:gridCol w="2692400"/>
                <a:gridCol w="2692400"/>
                <a:gridCol w="2692400"/>
              </a:tblGrid>
              <a:tr h="457200">
                <a:tc gridSpan="3">
                  <a:txBody>
                    <a:bodyPr/>
                    <a:lstStyle/>
                    <a:p>
                      <a:r>
                        <a:rPr lang="en-US" dirty="0" smtClean="0"/>
                        <a:t>5. Land</a:t>
                      </a:r>
                      <a:r>
                        <a:rPr lang="en-US" baseline="0" dirty="0" smtClean="0"/>
                        <a:t> Allotted to IGL</a:t>
                      </a:r>
                      <a:endParaRPr lang="en-US" dirty="0"/>
                    </a:p>
                  </a:txBody>
                  <a:tcPr/>
                </a:tc>
                <a:tc hMerge="1">
                  <a:txBody>
                    <a:bodyPr/>
                    <a:lstStyle/>
                    <a:p>
                      <a:endParaRPr lang="en-US"/>
                    </a:p>
                  </a:txBody>
                  <a:tcPr/>
                </a:tc>
                <a:tc hMerge="1">
                  <a:txBody>
                    <a:bodyPr/>
                    <a:lstStyle/>
                    <a:p>
                      <a:endParaRPr lang="en-US" dirty="0"/>
                    </a:p>
                  </a:txBody>
                  <a:tcPr/>
                </a:tc>
              </a:tr>
              <a:tr h="609600">
                <a:tc>
                  <a:txBody>
                    <a:bodyPr/>
                    <a:lstStyle/>
                    <a:p>
                      <a:pPr marL="400050" indent="-400050">
                        <a:buAutoNum type="romanLcParenR"/>
                      </a:pPr>
                      <a:r>
                        <a:rPr lang="en-IN" sz="1400" dirty="0" smtClean="0"/>
                        <a:t>1485 sq.mtr. at </a:t>
                      </a:r>
                      <a:r>
                        <a:rPr lang="en-IN" sz="1400" dirty="0" err="1" smtClean="0"/>
                        <a:t>Mangolpuri</a:t>
                      </a:r>
                      <a:r>
                        <a:rPr lang="en-IN" sz="1400" dirty="0" smtClean="0"/>
                        <a:t>.</a:t>
                      </a:r>
                    </a:p>
                    <a:p>
                      <a:pPr marL="400050" indent="-400050">
                        <a:buAutoNum type="romanLcParenR"/>
                      </a:pPr>
                      <a:endParaRPr lang="en-IN" sz="1400" dirty="0" smtClean="0"/>
                    </a:p>
                    <a:p>
                      <a:pPr marL="400050" indent="-400050">
                        <a:buAutoNum type="romanLcParenR"/>
                      </a:pPr>
                      <a:endParaRPr lang="en-US" sz="1300" dirty="0"/>
                    </a:p>
                  </a:txBody>
                  <a:tcPr/>
                </a:tc>
                <a:tc>
                  <a:txBody>
                    <a:bodyPr/>
                    <a:lstStyle/>
                    <a:p>
                      <a:r>
                        <a:rPr lang="en-US" sz="1300" dirty="0" smtClean="0"/>
                        <a:t>ii) </a:t>
                      </a:r>
                      <a:r>
                        <a:rPr lang="en-IN" sz="1300" dirty="0" smtClean="0"/>
                        <a:t>1107.27 </a:t>
                      </a:r>
                      <a:r>
                        <a:rPr lang="en-IN" sz="1300" dirty="0" err="1" smtClean="0"/>
                        <a:t>sqm</a:t>
                      </a:r>
                      <a:r>
                        <a:rPr lang="en-IN" sz="1300" dirty="0" smtClean="0"/>
                        <a:t> was allotted at </a:t>
                      </a:r>
                      <a:r>
                        <a:rPr lang="en-IN" sz="1300" dirty="0" err="1" smtClean="0"/>
                        <a:t>Trilokpuri</a:t>
                      </a:r>
                      <a:r>
                        <a:rPr lang="en-IN" sz="1300" dirty="0" smtClean="0"/>
                        <a:t> Block-30 ( Site-I) </a:t>
                      </a:r>
                      <a:endParaRPr lang="en-US"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300" dirty="0" smtClean="0"/>
                        <a:t>iii) 1119.83 </a:t>
                      </a:r>
                      <a:r>
                        <a:rPr lang="en-IN" sz="1300" dirty="0" err="1" smtClean="0"/>
                        <a:t>sqm</a:t>
                      </a:r>
                      <a:r>
                        <a:rPr lang="en-IN" sz="1300" dirty="0" smtClean="0"/>
                        <a:t> was allotted at </a:t>
                      </a:r>
                      <a:r>
                        <a:rPr lang="en-IN" sz="1300" dirty="0" err="1" smtClean="0"/>
                        <a:t>Trilokpuri</a:t>
                      </a:r>
                      <a:r>
                        <a:rPr lang="en-IN" sz="1300" dirty="0" smtClean="0"/>
                        <a:t> Block-19 ( Site-II)</a:t>
                      </a:r>
                      <a:endParaRPr lang="en-US" sz="1300" dirty="0" smtClean="0"/>
                    </a:p>
                    <a:p>
                      <a:endParaRPr lang="en-US"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656918034"/>
              </p:ext>
            </p:extLst>
          </p:nvPr>
        </p:nvGraphicFramePr>
        <p:xfrm>
          <a:off x="533400" y="3048000"/>
          <a:ext cx="8077200" cy="1295400"/>
        </p:xfrm>
        <a:graphic>
          <a:graphicData uri="http://schemas.openxmlformats.org/drawingml/2006/table">
            <a:tbl>
              <a:tblPr firstRow="1" bandRow="1">
                <a:tableStyleId>{5C22544A-7EE6-4342-B048-85BDC9FD1C3A}</a:tableStyleId>
              </a:tblPr>
              <a:tblGrid>
                <a:gridCol w="2692400"/>
                <a:gridCol w="2692400"/>
                <a:gridCol w="2692400"/>
              </a:tblGrid>
              <a:tr h="518160">
                <a:tc gridSpan="3">
                  <a:txBody>
                    <a:bodyPr/>
                    <a:lstStyle/>
                    <a:p>
                      <a:r>
                        <a:rPr lang="en-US" dirty="0" smtClean="0"/>
                        <a:t>6. Land</a:t>
                      </a:r>
                      <a:r>
                        <a:rPr lang="en-US" baseline="0" dirty="0" smtClean="0"/>
                        <a:t> Allotted to DHS</a:t>
                      </a:r>
                      <a:endParaRPr lang="en-US" dirty="0"/>
                    </a:p>
                  </a:txBody>
                  <a:tcPr/>
                </a:tc>
                <a:tc hMerge="1">
                  <a:txBody>
                    <a:bodyPr/>
                    <a:lstStyle/>
                    <a:p>
                      <a:endParaRPr lang="en-US"/>
                    </a:p>
                  </a:txBody>
                  <a:tcPr/>
                </a:tc>
                <a:tc hMerge="1">
                  <a:txBody>
                    <a:bodyPr/>
                    <a:lstStyle/>
                    <a:p>
                      <a:endParaRPr lang="en-US" dirty="0"/>
                    </a:p>
                  </a:txBody>
                  <a:tcPr/>
                </a:tc>
              </a:tr>
              <a:tr h="777240">
                <a:tc>
                  <a:txBody>
                    <a:bodyPr/>
                    <a:lstStyle/>
                    <a:p>
                      <a:r>
                        <a:rPr lang="en-US" sz="1300" dirty="0" smtClean="0"/>
                        <a:t>i)</a:t>
                      </a:r>
                      <a:r>
                        <a:rPr lang="en-IN" sz="1400" dirty="0" smtClean="0"/>
                        <a:t> 1900 </a:t>
                      </a:r>
                      <a:r>
                        <a:rPr lang="en-IN" sz="1400" dirty="0" err="1" smtClean="0"/>
                        <a:t>sq.mtr</a:t>
                      </a:r>
                      <a:r>
                        <a:rPr lang="en-IN" sz="1400" dirty="0" smtClean="0"/>
                        <a:t>. at Sanjay Gandhi Hospital </a:t>
                      </a:r>
                      <a:r>
                        <a:rPr lang="en-IN" sz="1400" dirty="0" err="1" smtClean="0"/>
                        <a:t>Mangolpuri</a:t>
                      </a:r>
                      <a:r>
                        <a:rPr lang="en-IN" sz="1400" dirty="0" smtClean="0"/>
                        <a:t>.</a:t>
                      </a:r>
                      <a:endParaRPr lang="en-US" sz="1300" dirty="0"/>
                    </a:p>
                  </a:txBody>
                  <a:tcPr/>
                </a:tc>
                <a:tc>
                  <a:txBody>
                    <a:bodyPr/>
                    <a:lstStyle/>
                    <a:p>
                      <a:r>
                        <a:rPr lang="en-US" sz="1300" dirty="0" smtClean="0"/>
                        <a:t>ii)</a:t>
                      </a:r>
                      <a:r>
                        <a:rPr lang="en-IN" sz="1400" dirty="0" smtClean="0"/>
                        <a:t> 2497 </a:t>
                      </a:r>
                      <a:r>
                        <a:rPr lang="en-IN" sz="1400" dirty="0" err="1" smtClean="0"/>
                        <a:t>sq.mtr</a:t>
                      </a:r>
                      <a:r>
                        <a:rPr lang="en-IN" sz="1400" dirty="0" smtClean="0"/>
                        <a:t>. at Mother child Hospital </a:t>
                      </a:r>
                      <a:r>
                        <a:rPr lang="en-IN" sz="1400" dirty="0" err="1" smtClean="0"/>
                        <a:t>Nangloi</a:t>
                      </a:r>
                      <a:r>
                        <a:rPr lang="en-IN" sz="1400" dirty="0" smtClean="0"/>
                        <a:t>.</a:t>
                      </a:r>
                      <a:endParaRPr lang="en-US"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mn-lt"/>
                          <a:ea typeface="+mn-ea"/>
                          <a:cs typeface="+mn-cs"/>
                        </a:rPr>
                        <a:t>iii) 3449 sq.mtr at </a:t>
                      </a:r>
                      <a:r>
                        <a:rPr lang="en-IN" sz="1300" kern="1200" dirty="0" err="1" smtClean="0">
                          <a:solidFill>
                            <a:schemeClr val="dk1"/>
                          </a:solidFill>
                          <a:latin typeface="+mn-lt"/>
                          <a:ea typeface="+mn-ea"/>
                          <a:cs typeface="+mn-cs"/>
                        </a:rPr>
                        <a:t>Sawda</a:t>
                      </a:r>
                      <a:r>
                        <a:rPr lang="en-IN" sz="1300" kern="1200" dirty="0" smtClean="0">
                          <a:solidFill>
                            <a:schemeClr val="dk1"/>
                          </a:solidFill>
                          <a:latin typeface="+mn-lt"/>
                          <a:ea typeface="+mn-ea"/>
                          <a:cs typeface="+mn-cs"/>
                        </a:rPr>
                        <a:t> </a:t>
                      </a:r>
                      <a:r>
                        <a:rPr lang="en-IN" sz="1300" kern="1200" dirty="0" err="1" smtClean="0">
                          <a:solidFill>
                            <a:schemeClr val="dk1"/>
                          </a:solidFill>
                          <a:latin typeface="+mn-lt"/>
                          <a:ea typeface="+mn-ea"/>
                          <a:cs typeface="+mn-cs"/>
                        </a:rPr>
                        <a:t>Ghewra</a:t>
                      </a:r>
                      <a:endParaRPr lang="en-IN" sz="13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300" kern="1200" dirty="0" smtClean="0">
                          <a:solidFill>
                            <a:schemeClr val="dk1"/>
                          </a:solidFill>
                          <a:latin typeface="+mn-lt"/>
                          <a:ea typeface="+mn-ea"/>
                          <a:cs typeface="+mn-cs"/>
                        </a:rPr>
                        <a:t>   Ph-3</a:t>
                      </a:r>
                    </a:p>
                    <a:p>
                      <a:endParaRPr lang="en-US" sz="1300" dirty="0" smtClean="0"/>
                    </a:p>
                  </a:txBody>
                  <a:tcPr/>
                </a:tc>
              </a:tr>
            </a:tbl>
          </a:graphicData>
        </a:graphic>
      </p:graphicFrame>
      <p:graphicFrame>
        <p:nvGraphicFramePr>
          <p:cNvPr id="8" name="Table 7"/>
          <p:cNvGraphicFramePr>
            <a:graphicFrameLocks noGrp="1"/>
          </p:cNvGraphicFramePr>
          <p:nvPr/>
        </p:nvGraphicFramePr>
        <p:xfrm>
          <a:off x="533400" y="4572000"/>
          <a:ext cx="8077200" cy="1798320"/>
        </p:xfrm>
        <a:graphic>
          <a:graphicData uri="http://schemas.openxmlformats.org/drawingml/2006/table">
            <a:tbl>
              <a:tblPr firstRow="1" bandRow="1">
                <a:tableStyleId>{5C22544A-7EE6-4342-B048-85BDC9FD1C3A}</a:tableStyleId>
              </a:tblPr>
              <a:tblGrid>
                <a:gridCol w="2692400"/>
                <a:gridCol w="2692400"/>
                <a:gridCol w="2692400"/>
              </a:tblGrid>
              <a:tr h="518160">
                <a:tc gridSpan="3">
                  <a:txBody>
                    <a:bodyPr/>
                    <a:lstStyle/>
                    <a:p>
                      <a:r>
                        <a:rPr lang="en-US" dirty="0" smtClean="0"/>
                        <a:t>7. NOC</a:t>
                      </a:r>
                      <a:r>
                        <a:rPr lang="en-US" baseline="0" dirty="0" smtClean="0"/>
                        <a:t> /User permission on temporary basis issued to DHS for </a:t>
                      </a:r>
                      <a:r>
                        <a:rPr lang="en-US" baseline="0" dirty="0" err="1" smtClean="0"/>
                        <a:t>Mohalla</a:t>
                      </a:r>
                      <a:r>
                        <a:rPr lang="en-US" baseline="0" dirty="0" smtClean="0"/>
                        <a:t> Clinics</a:t>
                      </a:r>
                      <a:endParaRPr lang="en-US" dirty="0"/>
                    </a:p>
                  </a:txBody>
                  <a:tcPr/>
                </a:tc>
                <a:tc hMerge="1">
                  <a:txBody>
                    <a:bodyPr/>
                    <a:lstStyle/>
                    <a:p>
                      <a:endParaRPr lang="en-US"/>
                    </a:p>
                  </a:txBody>
                  <a:tcPr/>
                </a:tc>
                <a:tc hMerge="1">
                  <a:txBody>
                    <a:bodyPr/>
                    <a:lstStyle/>
                    <a:p>
                      <a:endParaRPr lang="en-US" dirty="0"/>
                    </a:p>
                  </a:txBody>
                  <a:tcPr/>
                </a:tc>
              </a:tr>
              <a:tr h="777240">
                <a:tc>
                  <a:txBody>
                    <a:bodyPr/>
                    <a:lstStyle/>
                    <a:p>
                      <a:r>
                        <a:rPr lang="en-US" sz="1300" dirty="0" err="1" smtClean="0"/>
                        <a:t>i</a:t>
                      </a:r>
                      <a:r>
                        <a:rPr lang="en-US" sz="1300" dirty="0" smtClean="0"/>
                        <a:t>) NOC/user permission issued to DHS in respect of 182 site s pertaining  to DUSIB for establishment</a:t>
                      </a:r>
                      <a:r>
                        <a:rPr lang="en-US" sz="1300" baseline="0" dirty="0" smtClean="0"/>
                        <a:t> of </a:t>
                      </a:r>
                      <a:r>
                        <a:rPr lang="en-US" sz="1300" baseline="0" dirty="0" err="1" smtClean="0"/>
                        <a:t>Mohalla</a:t>
                      </a:r>
                      <a:r>
                        <a:rPr lang="en-US" sz="1300" baseline="0" dirty="0" smtClean="0"/>
                        <a:t> Clinic with the approval of </a:t>
                      </a:r>
                      <a:r>
                        <a:rPr lang="en-US" sz="1300" baseline="0" dirty="0" err="1" smtClean="0"/>
                        <a:t>Hon’ble</a:t>
                      </a:r>
                      <a:r>
                        <a:rPr lang="en-US" sz="1300" baseline="0" dirty="0" smtClean="0"/>
                        <a:t> Minister of UD/Vice Chairman DUSIB</a:t>
                      </a:r>
                      <a:endParaRPr lang="en-US" sz="1300" dirty="0"/>
                    </a:p>
                  </a:txBody>
                  <a:tcPr/>
                </a:tc>
                <a:tc>
                  <a:txBody>
                    <a:bodyPr/>
                    <a:lstStyle/>
                    <a:p>
                      <a:endParaRPr lang="en-US" sz="1300" dirty="0"/>
                    </a:p>
                  </a:txBody>
                  <a:tcPr/>
                </a:tc>
                <a:tc>
                  <a:txBody>
                    <a:bodyPr/>
                    <a:lstStyle/>
                    <a:p>
                      <a:endParaRPr lang="en-US" sz="1300" dirty="0" smtClean="0"/>
                    </a:p>
                  </a:txBody>
                  <a:tcPr/>
                </a:tc>
              </a:tr>
            </a:tbl>
          </a:graphicData>
        </a:graphic>
      </p:graphicFrame>
    </p:spTree>
    <p:extLst>
      <p:ext uri="{BB962C8B-B14F-4D97-AF65-F5344CB8AC3E}">
        <p14:creationId xmlns:p14="http://schemas.microsoft.com/office/powerpoint/2010/main" xmlns="" val="3622909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817</TotalTime>
  <Words>780</Words>
  <Application>Microsoft Office PowerPoint</Application>
  <PresentationFormat>On-screen Show (4:3)</PresentationFormat>
  <Paragraphs>63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FUNCTIONING OF INSTITUTIONAL  ALLOTMENT LAND BRANCH  </vt:lpstr>
      <vt:lpstr>  RATES ON WHICH LAND IS ALLOTTED   </vt:lpstr>
      <vt:lpstr>  PROCEDURE OF ALLOTMENT </vt:lpstr>
      <vt:lpstr>Slide 4</vt:lpstr>
      <vt:lpstr>Slide 5</vt:lpstr>
      <vt:lpstr>Slide 6</vt:lpstr>
      <vt:lpstr>MAJOR ALLOTMENTS DURING LAST 5 YEARS</vt:lpstr>
      <vt:lpstr>Slide 8</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FUNCTIONING OF INTITUTIONAL ALLOTMENT LAND BRANCH : </dc:title>
  <dc:creator>rkmeena</dc:creator>
  <cp:lastModifiedBy>admin</cp:lastModifiedBy>
  <cp:revision>146</cp:revision>
  <cp:lastPrinted>2017-09-05T09:00:49Z</cp:lastPrinted>
  <dcterms:created xsi:type="dcterms:W3CDTF">2017-09-04T11:22:42Z</dcterms:created>
  <dcterms:modified xsi:type="dcterms:W3CDTF">2019-10-04T00:24:45Z</dcterms:modified>
</cp:coreProperties>
</file>